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Bitter"/>
      <p:regular r:id="rId30"/>
      <p:bold r:id="rId31"/>
      <p:italic r:id="rId32"/>
    </p:embeddedFont>
    <p:embeddedFont>
      <p:font typeface="Source Sans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itter-bold.fntdata"/><Relationship Id="rId30" Type="http://schemas.openxmlformats.org/officeDocument/2006/relationships/font" Target="fonts/Bitter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regular.fntdata"/><Relationship Id="rId10" Type="http://schemas.openxmlformats.org/officeDocument/2006/relationships/slide" Target="slides/slide5.xml"/><Relationship Id="rId32" Type="http://schemas.openxmlformats.org/officeDocument/2006/relationships/font" Target="fonts/Bitter-italic.fntdata"/><Relationship Id="rId13" Type="http://schemas.openxmlformats.org/officeDocument/2006/relationships/slide" Target="slides/slide8.xml"/><Relationship Id="rId35" Type="http://schemas.openxmlformats.org/officeDocument/2006/relationships/font" Target="fonts/SourceSans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ourceSans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12c0ea57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12c0ea57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112c0ea57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4ddd2f21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f4ddd2f21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f4ddd2f21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12c0ea57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12c0ea57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6112c0ea57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1467d837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61467d837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112c0ea5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112c0ea5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6112c0ea57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112c0ea57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112c0ea57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6112c0ea57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112c0ea57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112c0ea57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112c0ea57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112c0ea57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112c0ea57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6112c0ea57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112c0ea57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112c0ea57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112c0ea57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1467d837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61467d837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4ddd2f2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f4ddd2f2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f4ddd2f21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f4ddd2f21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5f4ddd2f21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f108da7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f108da7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5f108da73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4ddd2f2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f4ddd2f2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12c0ea57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12c0ea5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6112c0ea57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467d837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467d837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1467d837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12c0ea57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6112c0ea57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1467d837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1467d837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1467d837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12c0ea57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6112c0ea57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title"/>
          </p:nvPr>
        </p:nvSpPr>
        <p:spPr>
          <a:xfrm>
            <a:off x="1524000" y="1532950"/>
            <a:ext cx="9144000" cy="1613700"/>
          </a:xfrm>
          <a:prstGeom prst="rect">
            <a:avLst/>
          </a:prstGeom>
        </p:spPr>
        <p:txBody>
          <a:bodyPr anchorCtr="0" anchor="b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34100" y="3146638"/>
            <a:ext cx="9144000" cy="75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F2F2F2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content - dark">
  <p:cSld name="Comparison dark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592750" y="1406000"/>
            <a:ext cx="5283600" cy="4752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 dark">
  <p:cSld name="Four Content Boxes dark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subTitle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1524000" y="1532950"/>
            <a:ext cx="9144000" cy="1613700"/>
          </a:xfrm>
          <a:prstGeom prst="rect">
            <a:avLst/>
          </a:prstGeom>
        </p:spPr>
        <p:txBody>
          <a:bodyPr anchorCtr="0" anchor="b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534100" y="3146638"/>
            <a:ext cx="9144000" cy="75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None/>
              <a:defRPr b="1" sz="1800">
                <a:solidFill>
                  <a:srgbClr val="F2F2F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tx">
  <p:cSld name="TITLE_AND_BODY"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  <a:defRPr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609600" y="3913949"/>
            <a:ext cx="10972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2/3">
  <p:cSld name="2_Split 2/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721600" y="0"/>
            <a:ext cx="4470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613175" y="1283350"/>
            <a:ext cx="55800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b="1"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title">
  <p:cSld name="Two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s - Squares">
  <p:cSld name="Two Content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1540955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816475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843513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33000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835705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415930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978442" y="2656899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8853417" y="26068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" name="Google Shape;113;p19"/>
          <p:cNvCxnSpPr>
            <a:stCxn id="105" idx="3"/>
            <a:endCxn id="111" idx="1"/>
          </p:cNvCxnSpPr>
          <p:nvPr/>
        </p:nvCxnSpPr>
        <p:spPr>
          <a:xfrm>
            <a:off x="2089655" y="2606774"/>
            <a:ext cx="1888800" cy="33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>
            <a:stCxn id="111" idx="3"/>
            <a:endCxn id="110" idx="1"/>
          </p:cNvCxnSpPr>
          <p:nvPr/>
        </p:nvCxnSpPr>
        <p:spPr>
          <a:xfrm flipH="1" rot="10800000">
            <a:off x="4527142" y="2606649"/>
            <a:ext cx="1888800" cy="33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9"/>
          <p:cNvCxnSpPr>
            <a:stCxn id="110" idx="3"/>
            <a:endCxn id="112" idx="1"/>
          </p:cNvCxnSpPr>
          <p:nvPr/>
        </p:nvCxnSpPr>
        <p:spPr>
          <a:xfrm>
            <a:off x="6964630" y="2606774"/>
            <a:ext cx="1888800" cy="282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6" name="Google Shape;116;p19"/>
          <p:cNvSpPr txBox="1"/>
          <p:nvPr/>
        </p:nvSpPr>
        <p:spPr>
          <a:xfrm>
            <a:off x="1427700" y="2888663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855625" y="3220588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b="1"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341313" y="288866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b="1"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8740175" y="317051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">
  <p:cSld name="Four Content Boxe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content">
  <p:cSld name="Four Content Boxe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>
                <a:latin typeface="Bitter"/>
                <a:ea typeface="Bitter"/>
                <a:cs typeface="Bitter"/>
                <a:sym typeface="Bitte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609600" y="1297800"/>
            <a:ext cx="5583600" cy="4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2000">
                <a:latin typeface="Source Sans Pro"/>
                <a:ea typeface="Source Sans Pro"/>
                <a:cs typeface="Source Sans Pro"/>
                <a:sym typeface="Source Sans Pro"/>
              </a:rPr>
              <a:t>Your content goes here.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And here.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tx">
  <p:cSld name="TITLE_AND_BODY">
    <p:bg>
      <p:bgPr>
        <a:solidFill>
          <a:schemeClr val="accen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  <a:defRPr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609600" y="3913949"/>
            <a:ext cx="10972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623400" y="337250"/>
            <a:ext cx="10959000" cy="584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 dark">
  <p:cSld name="Big Idea dark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0" lvl="1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0" lvl="2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0" lvl="3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0" lvl="4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0" lvl="5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indent="0" lvl="6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indent="0" lvl="7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indent="0" lvl="8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content - dark">
  <p:cSld name="Comparison dark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592750" y="1406000"/>
            <a:ext cx="5283600" cy="4752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None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rtl="0">
              <a:spcBef>
                <a:spcPts val="800"/>
              </a:spcBef>
              <a:spcAft>
                <a:spcPts val="0"/>
              </a:spcAft>
              <a:buClr>
                <a:srgbClr val="F2F2F2"/>
              </a:buClr>
              <a:buSzPts val="2000"/>
              <a:buFont typeface="Source Sans Pro"/>
              <a:buChar char="•"/>
              <a:defRPr sz="20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subTitle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 dark">
  <p:cSld name="Four Content Boxes dark"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5"/>
          <p:cNvSpPr txBox="1"/>
          <p:nvPr>
            <p:ph type="title"/>
          </p:nvPr>
        </p:nvSpPr>
        <p:spPr>
          <a:xfrm>
            <a:off x="613175" y="685800"/>
            <a:ext cx="10058400" cy="730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2" type="subTitle"/>
          </p:nvPr>
        </p:nvSpPr>
        <p:spPr>
          <a:xfrm>
            <a:off x="613175" y="327025"/>
            <a:ext cx="10058400" cy="35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2/3">
  <p:cSld name="2_Split 2/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721600" y="0"/>
            <a:ext cx="4470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13175" y="1283350"/>
            <a:ext cx="55800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b="1"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rtl="0">
              <a:spcBef>
                <a:spcPts val="800"/>
              </a:spcBef>
              <a:spcAft>
                <a:spcPts val="0"/>
              </a:spcAft>
              <a:buSzPts val="2000"/>
              <a:buFont typeface="Source Sans Pro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title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s - Squares">
  <p:cSld name="Two Conten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 txBox="1"/>
          <p:nvPr/>
        </p:nvSpPr>
        <p:spPr>
          <a:xfrm>
            <a:off x="1540955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3816475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6843513" y="2826988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533000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8357050" y="2495063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6415930" y="23249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3978442" y="2656899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8853417" y="2606824"/>
            <a:ext cx="548700" cy="56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" name="Google Shape;43;p6"/>
          <p:cNvCxnSpPr>
            <a:stCxn id="35" idx="3"/>
            <a:endCxn id="41" idx="1"/>
          </p:cNvCxnSpPr>
          <p:nvPr/>
        </p:nvCxnSpPr>
        <p:spPr>
          <a:xfrm>
            <a:off x="2089655" y="2606774"/>
            <a:ext cx="1888800" cy="33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4" name="Google Shape;44;p6"/>
          <p:cNvCxnSpPr>
            <a:stCxn id="41" idx="3"/>
            <a:endCxn id="40" idx="1"/>
          </p:cNvCxnSpPr>
          <p:nvPr/>
        </p:nvCxnSpPr>
        <p:spPr>
          <a:xfrm flipH="1" rot="10800000">
            <a:off x="4527142" y="2606649"/>
            <a:ext cx="1888800" cy="33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5" name="Google Shape;45;p6"/>
          <p:cNvCxnSpPr>
            <a:stCxn id="40" idx="3"/>
            <a:endCxn id="42" idx="1"/>
          </p:cNvCxnSpPr>
          <p:nvPr/>
        </p:nvCxnSpPr>
        <p:spPr>
          <a:xfrm>
            <a:off x="6964630" y="2606774"/>
            <a:ext cx="1888800" cy="282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89BD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" name="Google Shape;46;p6"/>
          <p:cNvSpPr txBox="1"/>
          <p:nvPr/>
        </p:nvSpPr>
        <p:spPr>
          <a:xfrm>
            <a:off x="1427700" y="2888663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3855625" y="3220588"/>
            <a:ext cx="1371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b="1"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6341313" y="288866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b="1" sz="12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8740175" y="3170513"/>
            <a:ext cx="1387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description</a:t>
            </a:r>
            <a:endParaRPr sz="11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">
  <p:cSld name="Four Content Boxe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09600" y="1525495"/>
            <a:ext cx="5486400" cy="1853100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 content">
  <p:cSld name="Four Content Boxe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sz="3600">
                <a:latin typeface="Bitter"/>
                <a:ea typeface="Bitter"/>
                <a:cs typeface="Bitter"/>
                <a:sym typeface="Bitte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623400" y="337250"/>
            <a:ext cx="10959000" cy="584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 dark">
  <p:cSld name="Big Idea dark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0" lvl="1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0" lvl="2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0" lvl="3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0" lvl="4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0" lvl="5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indent="0" lvl="6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indent="0" lvl="7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indent="0" lvl="8" marL="0" rtl="0" algn="ctr">
              <a:spcBef>
                <a:spcPts val="0"/>
              </a:spcBef>
              <a:buNone/>
              <a:defRPr sz="3600">
                <a:solidFill>
                  <a:srgbClr val="89BDE8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cap="none" strike="noStrike"/>
          </a:p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2F2F2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11307327" y="6400414"/>
            <a:ext cx="27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•"/>
              <a:defRPr i="0" sz="20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itter"/>
              <a:buNone/>
              <a:defRPr i="0" sz="3600" u="none" cap="none" strike="noStrike">
                <a:solidFill>
                  <a:schemeClr val="accen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PE2HIw0WyAGrzeI_hKy5cwhllSPU-vygCn4JnkJDmgo/edit#heading=h.jhta5dxpodw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f5935fkqM4CeuQqzRk2ifi_ThKQSYFki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48575" y="6072925"/>
            <a:ext cx="27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Shawna Hein, Design Lead</a:t>
            </a:r>
            <a:endParaRPr b="1" i="0" sz="11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>
                <a:solidFill>
                  <a:srgbClr val="0033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shawna@adhocteam.us</a:t>
            </a:r>
            <a:endParaRPr sz="1100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9822525" y="6072919"/>
            <a:ext cx="150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September 4, 2019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>
            <p:ph type="title"/>
          </p:nvPr>
        </p:nvSpPr>
        <p:spPr>
          <a:xfrm>
            <a:off x="1524000" y="1532950"/>
            <a:ext cx="9144000" cy="1613700"/>
          </a:xfrm>
          <a:prstGeom prst="rect">
            <a:avLst/>
          </a:prstGeom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VSA Design</a:t>
            </a:r>
            <a:endParaRPr/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1534100" y="3146638"/>
            <a:ext cx="9144000" cy="759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Team Kick-off and Alignment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70BC"/>
                </a:solidFill>
                <a:latin typeface="Bitter"/>
                <a:ea typeface="Bitter"/>
                <a:cs typeface="Bitter"/>
                <a:sym typeface="Bitter"/>
              </a:rPr>
              <a:t>Team Structure</a:t>
            </a:r>
            <a:endParaRPr sz="3600">
              <a:solidFill>
                <a:srgbClr val="0070BC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582525" y="322725"/>
            <a:ext cx="6837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TEAMS</a:t>
            </a:r>
            <a:endParaRPr b="1" sz="1600">
              <a:solidFill>
                <a:srgbClr val="A7A7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1081575" y="1586125"/>
            <a:ext cx="9484800" cy="690000"/>
          </a:xfrm>
          <a:prstGeom prst="roundRect">
            <a:avLst>
              <a:gd fmla="val 50000" name="adj"/>
            </a:avLst>
          </a:prstGeom>
          <a:solidFill>
            <a:srgbClr val="041939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Veteran Services Applications (VSA)</a:t>
            </a:r>
            <a:endParaRPr i="1"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247875" y="3198225"/>
            <a:ext cx="24639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Authenticated Experience</a:t>
            </a:r>
            <a:endParaRPr i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5" name="Google Shape;255;p36"/>
          <p:cNvCxnSpPr>
            <a:stCxn id="253" idx="2"/>
            <a:endCxn id="254" idx="0"/>
          </p:cNvCxnSpPr>
          <p:nvPr/>
        </p:nvCxnSpPr>
        <p:spPr>
          <a:xfrm rot="5400000">
            <a:off x="3190875" y="565225"/>
            <a:ext cx="922200" cy="4344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36"/>
          <p:cNvSpPr/>
          <p:nvPr/>
        </p:nvSpPr>
        <p:spPr>
          <a:xfrm>
            <a:off x="2767150" y="3198225"/>
            <a:ext cx="2298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UX</a:t>
            </a:r>
            <a:endParaRPr i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5175150" y="3198225"/>
            <a:ext cx="2244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Disability, Benefits, Appeals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9779427" y="3198225"/>
            <a:ext cx="2106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Caregiver Discovery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59" name="Google Shape;259;p36"/>
          <p:cNvCxnSpPr>
            <a:stCxn id="253" idx="2"/>
            <a:endCxn id="256" idx="0"/>
          </p:cNvCxnSpPr>
          <p:nvPr/>
        </p:nvCxnSpPr>
        <p:spPr>
          <a:xfrm rot="5400000">
            <a:off x="4409025" y="1783375"/>
            <a:ext cx="922200" cy="19077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36"/>
          <p:cNvCxnSpPr>
            <a:stCxn id="253" idx="2"/>
            <a:endCxn id="257" idx="0"/>
          </p:cNvCxnSpPr>
          <p:nvPr/>
        </p:nvCxnSpPr>
        <p:spPr>
          <a:xfrm flipH="1" rot="-5400000">
            <a:off x="5599575" y="2500525"/>
            <a:ext cx="922200" cy="4734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36"/>
          <p:cNvCxnSpPr>
            <a:stCxn id="253" idx="2"/>
            <a:endCxn id="258" idx="0"/>
          </p:cNvCxnSpPr>
          <p:nvPr/>
        </p:nvCxnSpPr>
        <p:spPr>
          <a:xfrm flipH="1" rot="-5400000">
            <a:off x="7867125" y="232975"/>
            <a:ext cx="922200" cy="50085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36"/>
          <p:cNvSpPr/>
          <p:nvPr/>
        </p:nvSpPr>
        <p:spPr>
          <a:xfrm>
            <a:off x="7580877" y="3198225"/>
            <a:ext cx="2106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eBenefits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51700" y="4647475"/>
            <a:ext cx="2298300" cy="1609800"/>
          </a:xfrm>
          <a:prstGeom prst="rect">
            <a:avLst/>
          </a:prstGeom>
          <a:solidFill>
            <a:srgbClr val="09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Everything in the logged in </a:t>
            </a:r>
            <a:r>
              <a:rPr lang="en-US">
                <a:solidFill>
                  <a:srgbClr val="FFFFFF"/>
                </a:solidFill>
              </a:rPr>
              <a:t>experience</a:t>
            </a:r>
            <a:r>
              <a:rPr lang="en-US">
                <a:solidFill>
                  <a:srgbClr val="FFFFFF"/>
                </a:solidFill>
              </a:rPr>
              <a:t> on Va.gov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2800650" y="4647475"/>
            <a:ext cx="2298300" cy="1609800"/>
          </a:xfrm>
          <a:prstGeom prst="rect">
            <a:avLst/>
          </a:prstGeom>
          <a:solidFill>
            <a:srgbClr val="09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Responsible for the homepage, the crisis line banner, search, SEO, the and a lots of content pages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5282575" y="4647475"/>
            <a:ext cx="2298300" cy="1609800"/>
          </a:xfrm>
          <a:prstGeom prst="rect">
            <a:avLst/>
          </a:prstGeom>
          <a:solidFill>
            <a:srgbClr val="09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"Almost everything that's on (unauthenticated) va.gov that's an application"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6" name="Google Shape;266;p36"/>
          <p:cNvCxnSpPr/>
          <p:nvPr/>
        </p:nvCxnSpPr>
        <p:spPr>
          <a:xfrm>
            <a:off x="8616450" y="2726675"/>
            <a:ext cx="17700" cy="471600"/>
          </a:xfrm>
          <a:prstGeom prst="straightConnector1">
            <a:avLst/>
          </a:prstGeom>
          <a:noFill/>
          <a:ln cap="flat" cmpd="sng" w="38100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/>
          <p:nvPr/>
        </p:nvSpPr>
        <p:spPr>
          <a:xfrm>
            <a:off x="7707450" y="4637350"/>
            <a:ext cx="1979700" cy="1609800"/>
          </a:xfrm>
          <a:prstGeom prst="rect">
            <a:avLst/>
          </a:prstGeom>
          <a:solidFill>
            <a:srgbClr val="09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Migrating content from ebenefits (an older service page) to VA.gov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9842725" y="4647475"/>
            <a:ext cx="1979700" cy="1609800"/>
          </a:xfrm>
          <a:prstGeom prst="rect">
            <a:avLst/>
          </a:prstGeom>
          <a:solidFill>
            <a:srgbClr val="09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2 sprint project to propose how we might modernize an application for a caregiver to apply for benefits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70BC"/>
                </a:solidFill>
                <a:latin typeface="Bitter"/>
                <a:ea typeface="Bitter"/>
                <a:cs typeface="Bitter"/>
                <a:sym typeface="Bitter"/>
              </a:rPr>
              <a:t>Team Structure</a:t>
            </a:r>
            <a:endParaRPr sz="3600">
              <a:solidFill>
                <a:srgbClr val="0070BC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82525" y="322725"/>
            <a:ext cx="6837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TEAMS</a:t>
            </a:r>
            <a:endParaRPr b="1" sz="1600">
              <a:solidFill>
                <a:srgbClr val="A7A7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1081575" y="1586125"/>
            <a:ext cx="9484800" cy="690000"/>
          </a:xfrm>
          <a:prstGeom prst="roundRect">
            <a:avLst>
              <a:gd fmla="val 50000" name="adj"/>
            </a:avLst>
          </a:prstGeom>
          <a:solidFill>
            <a:srgbClr val="041939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Veteran Services Applications (VSA)</a:t>
            </a:r>
            <a:endParaRPr i="1"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247875" y="3198225"/>
            <a:ext cx="24639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Authenticated Experience</a:t>
            </a:r>
            <a:endParaRPr i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8" name="Google Shape;278;p37"/>
          <p:cNvCxnSpPr>
            <a:stCxn id="276" idx="2"/>
            <a:endCxn id="277" idx="0"/>
          </p:cNvCxnSpPr>
          <p:nvPr/>
        </p:nvCxnSpPr>
        <p:spPr>
          <a:xfrm rot="5400000">
            <a:off x="3190875" y="565225"/>
            <a:ext cx="922200" cy="4344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37"/>
          <p:cNvSpPr/>
          <p:nvPr/>
        </p:nvSpPr>
        <p:spPr>
          <a:xfrm>
            <a:off x="2767150" y="3198225"/>
            <a:ext cx="2298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UX</a:t>
            </a:r>
            <a:endParaRPr i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5175150" y="3198225"/>
            <a:ext cx="21435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Disability, Benefits, Appeals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9779427" y="3198225"/>
            <a:ext cx="2106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Caregiver Discovery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2" name="Google Shape;282;p37"/>
          <p:cNvCxnSpPr>
            <a:stCxn id="276" idx="2"/>
            <a:endCxn id="279" idx="0"/>
          </p:cNvCxnSpPr>
          <p:nvPr/>
        </p:nvCxnSpPr>
        <p:spPr>
          <a:xfrm rot="5400000">
            <a:off x="4409025" y="1783375"/>
            <a:ext cx="922200" cy="19077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7"/>
          <p:cNvCxnSpPr>
            <a:stCxn id="276" idx="2"/>
            <a:endCxn id="280" idx="0"/>
          </p:cNvCxnSpPr>
          <p:nvPr/>
        </p:nvCxnSpPr>
        <p:spPr>
          <a:xfrm flipH="1" rot="-5400000">
            <a:off x="5574375" y="2525725"/>
            <a:ext cx="922200" cy="423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7"/>
          <p:cNvCxnSpPr>
            <a:stCxn id="276" idx="2"/>
            <a:endCxn id="281" idx="0"/>
          </p:cNvCxnSpPr>
          <p:nvPr/>
        </p:nvCxnSpPr>
        <p:spPr>
          <a:xfrm flipH="1" rot="-5400000">
            <a:off x="7867125" y="232975"/>
            <a:ext cx="922200" cy="50085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37"/>
          <p:cNvSpPr/>
          <p:nvPr/>
        </p:nvSpPr>
        <p:spPr>
          <a:xfrm>
            <a:off x="330709" y="4624643"/>
            <a:ext cx="22983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Justin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2844422" y="4624651"/>
            <a:ext cx="21435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Kara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5247208" y="4624649"/>
            <a:ext cx="19995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Yana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9921032" y="4624657"/>
            <a:ext cx="19647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Scott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330709" y="5139400"/>
            <a:ext cx="22983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Lisa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2844415" y="5139400"/>
            <a:ext cx="2143500" cy="87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Chris, Jenn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5247209" y="5139400"/>
            <a:ext cx="1999500" cy="6018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Andrea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921039" y="5139425"/>
            <a:ext cx="1964700" cy="6018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David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975" y="5909446"/>
            <a:ext cx="736562" cy="6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996" y="5909450"/>
            <a:ext cx="736551" cy="67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6450" y="5909650"/>
            <a:ext cx="736550" cy="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/>
          <p:nvPr/>
        </p:nvSpPr>
        <p:spPr>
          <a:xfrm>
            <a:off x="7580877" y="3198225"/>
            <a:ext cx="21063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eBenefits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7722482" y="4624657"/>
            <a:ext cx="19647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Jason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7722489" y="5139425"/>
            <a:ext cx="1964700" cy="6018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Steve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2325" y="5909463"/>
            <a:ext cx="736549" cy="67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575" y="5654149"/>
            <a:ext cx="736549" cy="685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7"/>
          <p:cNvCxnSpPr>
            <a:endCxn id="296" idx="0"/>
          </p:cNvCxnSpPr>
          <p:nvPr/>
        </p:nvCxnSpPr>
        <p:spPr>
          <a:xfrm>
            <a:off x="8616327" y="2726625"/>
            <a:ext cx="17700" cy="471600"/>
          </a:xfrm>
          <a:prstGeom prst="straightConnector1">
            <a:avLst/>
          </a:prstGeom>
          <a:noFill/>
          <a:ln cap="flat" cmpd="sng" w="38100">
            <a:solidFill>
              <a:srgbClr val="C2C2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44400" y="5898600"/>
            <a:ext cx="736550" cy="7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/>
        </p:nvSpPr>
        <p:spPr>
          <a:xfrm>
            <a:off x="609600" y="685800"/>
            <a:ext cx="10058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70BC"/>
                </a:solidFill>
                <a:latin typeface="Bitter"/>
                <a:ea typeface="Bitter"/>
                <a:cs typeface="Bitter"/>
                <a:sym typeface="Bitter"/>
              </a:rPr>
              <a:t>Two more (most likely) soon...</a:t>
            </a:r>
            <a:endParaRPr sz="3600">
              <a:solidFill>
                <a:srgbClr val="0070BC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582525" y="322725"/>
            <a:ext cx="6837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TEAMS</a:t>
            </a:r>
            <a:endParaRPr b="1" sz="1600">
              <a:solidFill>
                <a:srgbClr val="A7A7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1081575" y="1586125"/>
            <a:ext cx="9484800" cy="690000"/>
          </a:xfrm>
          <a:prstGeom prst="roundRect">
            <a:avLst>
              <a:gd fmla="val 50000" name="adj"/>
            </a:avLst>
          </a:prstGeom>
          <a:solidFill>
            <a:srgbClr val="041939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Veteran Services Applications (VSA)</a:t>
            </a:r>
            <a:endParaRPr i="1"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247875" y="3198225"/>
            <a:ext cx="24639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Facility </a:t>
            </a: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Locator</a:t>
            </a:r>
            <a:endParaRPr i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2" name="Google Shape;312;p38"/>
          <p:cNvCxnSpPr>
            <a:stCxn id="310" idx="2"/>
            <a:endCxn id="311" idx="0"/>
          </p:cNvCxnSpPr>
          <p:nvPr/>
        </p:nvCxnSpPr>
        <p:spPr>
          <a:xfrm rot="5400000">
            <a:off x="3190875" y="565225"/>
            <a:ext cx="922200" cy="43440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38"/>
          <p:cNvSpPr/>
          <p:nvPr/>
        </p:nvSpPr>
        <p:spPr>
          <a:xfrm>
            <a:off x="2767150" y="3198225"/>
            <a:ext cx="2724600" cy="1248600"/>
          </a:xfrm>
          <a:prstGeom prst="roundRect">
            <a:avLst>
              <a:gd fmla="val 50000" name="adj"/>
            </a:avLst>
          </a:prstGeom>
          <a:solidFill>
            <a:srgbClr val="052658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Disability, Benefits, Appeals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14" name="Google Shape;314;p38"/>
          <p:cNvCxnSpPr>
            <a:stCxn id="310" idx="2"/>
            <a:endCxn id="313" idx="0"/>
          </p:cNvCxnSpPr>
          <p:nvPr/>
        </p:nvCxnSpPr>
        <p:spPr>
          <a:xfrm rot="5400000">
            <a:off x="4515675" y="1890025"/>
            <a:ext cx="922200" cy="1694400"/>
          </a:xfrm>
          <a:prstGeom prst="bentConnector3">
            <a:avLst>
              <a:gd fmla="val 49995" name="adj1"/>
            </a:avLst>
          </a:prstGeom>
          <a:noFill/>
          <a:ln cap="flat" cmpd="sng" w="3810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8"/>
          <p:cNvSpPr/>
          <p:nvPr/>
        </p:nvSpPr>
        <p:spPr>
          <a:xfrm>
            <a:off x="330709" y="4624643"/>
            <a:ext cx="22983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TBD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2844426" y="4624650"/>
            <a:ext cx="26472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TBD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38"/>
          <p:cNvSpPr/>
          <p:nvPr/>
        </p:nvSpPr>
        <p:spPr>
          <a:xfrm>
            <a:off x="330709" y="5139400"/>
            <a:ext cx="22983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Andy L.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25" y="5721800"/>
            <a:ext cx="776850" cy="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/>
          <p:nvPr/>
        </p:nvSpPr>
        <p:spPr>
          <a:xfrm>
            <a:off x="2844426" y="5139400"/>
            <a:ext cx="2647200" cy="422700"/>
          </a:xfrm>
          <a:prstGeom prst="roundRect">
            <a:avLst>
              <a:gd fmla="val 50000" name="adj"/>
            </a:avLst>
          </a:prstGeom>
          <a:solidFill>
            <a:srgbClr val="093E93"/>
          </a:solidFill>
          <a:ln>
            <a:noFill/>
          </a:ln>
        </p:spPr>
        <p:txBody>
          <a:bodyPr anchorCtr="0" anchor="ctr" bIns="498550" lIns="498550" spcFirstLastPara="1" rIns="498550" wrap="square" tIns="498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DSVA: Matt S.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3459225" y="5730350"/>
            <a:ext cx="690000" cy="69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?</a:t>
            </a:r>
            <a:endParaRPr sz="1800"/>
          </a:p>
        </p:txBody>
      </p:sp>
      <p:sp>
        <p:nvSpPr>
          <p:cNvPr id="321" name="Google Shape;321;p38"/>
          <p:cNvSpPr/>
          <p:nvPr/>
        </p:nvSpPr>
        <p:spPr>
          <a:xfrm>
            <a:off x="4297425" y="5730350"/>
            <a:ext cx="690000" cy="6900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?</a:t>
            </a:r>
            <a:endParaRPr sz="1800"/>
          </a:p>
        </p:txBody>
      </p:sp>
      <p:sp>
        <p:nvSpPr>
          <p:cNvPr id="322" name="Google Shape;322;p38"/>
          <p:cNvSpPr/>
          <p:nvPr/>
        </p:nvSpPr>
        <p:spPr>
          <a:xfrm>
            <a:off x="6098150" y="3269325"/>
            <a:ext cx="5710500" cy="1086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Maybe even more I don’t know. There’s a lot of work to be done. :)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How we work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</a:t>
            </a:r>
            <a:endParaRPr/>
          </a:p>
        </p:txBody>
      </p:sp>
      <p:sp>
        <p:nvSpPr>
          <p:cNvPr id="334" name="Google Shape;334;p40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HOW WE WORK</a:t>
            </a:r>
            <a:endParaRPr/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 b="0" l="0" r="53737" t="0"/>
          <a:stretch/>
        </p:blipFill>
        <p:spPr>
          <a:xfrm>
            <a:off x="7724327" y="0"/>
            <a:ext cx="479029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613175" y="1283350"/>
            <a:ext cx="6014400" cy="52980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 use Slack A LOT. 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Please download the Slack app and check in on it regularly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Please contribute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For the most part use email sparingly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2 Slacks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DSVA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Ad Hoc / GCIO shared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Pictures / Profile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Privacy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>
                <a:solidFill>
                  <a:srgbClr val="000000"/>
                </a:solidFill>
              </a:rPr>
              <a:t>Everything in the DSVA Slack is subject to the Freedom of Information Act (FOIA)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Starring / Jump to arrows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DMs versus channels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4">
            <a:alphaModFix/>
          </a:blip>
          <a:srcRect b="0" l="27124" r="48374" t="43483"/>
          <a:stretch/>
        </p:blipFill>
        <p:spPr>
          <a:xfrm>
            <a:off x="6803124" y="0"/>
            <a:ext cx="2688350" cy="38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we’ll collaborate</a:t>
            </a:r>
            <a:endParaRPr/>
          </a:p>
        </p:txBody>
      </p:sp>
      <p:sp>
        <p:nvSpPr>
          <p:cNvPr id="344" name="Google Shape;344;p41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HOW WE WORK</a:t>
            </a:r>
            <a:endParaRPr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613175" y="1283350"/>
            <a:ext cx="60144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Weekly design meeting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We’ll have a variety of topics here (e.g. session on accessibility, how we do research, etc.)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Informal sharing on #va-vsa-ux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It’s just us! it’s very safe!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Sharing on the DSVA #design channel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Useful if it’s a design that could benefit from context feedback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They’re nice I swear :)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Weekly Monday feedback session with all VA contracts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Books!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52" name="Google Shape;352;p42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HOW WE WORK</a:t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613175" y="1283350"/>
            <a:ext cx="62718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0" lang="en-US">
                <a:solidFill>
                  <a:srgbClr val="434343"/>
                </a:solidFill>
              </a:rPr>
              <a:t>Most of your work (or requests to others for work) should be connected to a ZenHub issue or product folder</a:t>
            </a:r>
            <a:endParaRPr b="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0" lang="en-US">
                <a:solidFill>
                  <a:srgbClr val="434343"/>
                </a:solidFill>
              </a:rPr>
              <a:t>Decisions made in Slack conversations and meetings should be documented in GitHub</a:t>
            </a:r>
            <a:endParaRPr b="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0" lang="en-US">
                <a:solidFill>
                  <a:srgbClr val="434343"/>
                </a:solidFill>
              </a:rPr>
              <a:t>Planning, notes, documentation should be in a markdown (.md) file</a:t>
            </a:r>
            <a:endParaRPr b="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0" lang="en-US">
                <a:solidFill>
                  <a:srgbClr val="434343"/>
                </a:solidFill>
              </a:rPr>
              <a:t>Research documentation and design decisions should be stored in appropriate research folder within product folder</a:t>
            </a:r>
            <a:endParaRPr b="0">
              <a:solidFill>
                <a:srgbClr val="434343"/>
              </a:solidFill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b="0" lang="en-US">
                <a:solidFill>
                  <a:srgbClr val="434343"/>
                </a:solidFill>
              </a:rPr>
              <a:t>Cross-link any research to the research history</a:t>
            </a:r>
            <a:endParaRPr b="0">
              <a:solidFill>
                <a:srgbClr val="434343"/>
              </a:solidFill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0" r="24969" t="0"/>
          <a:stretch/>
        </p:blipFill>
        <p:spPr>
          <a:xfrm>
            <a:off x="7663400" y="-24075"/>
            <a:ext cx="4604800" cy="6906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361" name="Google Shape;361;p43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HOW WE WORK</a:t>
            </a:r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613175" y="1283350"/>
            <a:ext cx="60144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Char char="●"/>
            </a:pPr>
            <a:r>
              <a:rPr lang="en-US"/>
              <a:t>Sketch</a:t>
            </a:r>
            <a:endParaRPr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InVision</a:t>
            </a:r>
            <a:endParaRPr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Mural</a:t>
            </a:r>
            <a:endParaRPr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Airtable?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-US"/>
              <a:t>Note: DSVA cannot view Google apps.</a:t>
            </a:r>
            <a:endParaRPr b="0"/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en-US"/>
              <a:t>Another Note: I’m working on getting software for us, it’s been more difficult than I’d like but we’ll get there</a:t>
            </a:r>
            <a:endParaRPr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things</a:t>
            </a:r>
            <a:endParaRPr/>
          </a:p>
        </p:txBody>
      </p:sp>
      <p:sp>
        <p:nvSpPr>
          <p:cNvPr id="369" name="Google Shape;369;p44"/>
          <p:cNvSpPr txBox="1"/>
          <p:nvPr>
            <p:ph idx="2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HOW WE WORK</a:t>
            </a:r>
            <a:endParaRPr/>
          </a:p>
        </p:txBody>
      </p:sp>
      <p:sp>
        <p:nvSpPr>
          <p:cNvPr id="370" name="Google Shape;370;p44"/>
          <p:cNvSpPr txBox="1"/>
          <p:nvPr>
            <p:ph idx="1" type="body"/>
          </p:nvPr>
        </p:nvSpPr>
        <p:spPr>
          <a:xfrm>
            <a:off x="613175" y="1283350"/>
            <a:ext cx="60144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Char char="●"/>
            </a:pPr>
            <a:r>
              <a:rPr b="0" lang="en-US"/>
              <a:t>Try to have video on in all meetings (within reason)</a:t>
            </a:r>
            <a:endParaRPr b="0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Get added to the research calendar and sit in on user research if you can (even if not directly related to your team)</a:t>
            </a:r>
            <a:endParaRPr b="0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Refer to the Design section of our onboarding doc for more specific resources about running research and design on this project </a:t>
            </a:r>
            <a:r>
              <a:rPr b="0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https://docs.google.com/document/d/1PE2HIw0WyAGrzeI_hKy5cwhllSPU-vygCn4JnkJDmgo/edit#heading=h.jhta5dxpodw4</a:t>
            </a:r>
            <a:endParaRPr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Guest appearance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Welcome!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613175" y="316800"/>
            <a:ext cx="10969200" cy="584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717825" y="1647000"/>
            <a:ext cx="4238400" cy="4628100"/>
          </a:xfrm>
          <a:prstGeom prst="rect">
            <a:avLst/>
          </a:prstGeom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type="title"/>
          </p:nvPr>
        </p:nvSpPr>
        <p:spPr>
          <a:xfrm>
            <a:off x="613175" y="680400"/>
            <a:ext cx="71085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Introductions</a:t>
            </a:r>
            <a:endParaRPr/>
          </a:p>
        </p:txBody>
      </p:sp>
      <p:sp>
        <p:nvSpPr>
          <p:cNvPr id="172" name="Google Shape;172;p29"/>
          <p:cNvSpPr txBox="1"/>
          <p:nvPr>
            <p:ph idx="4294967295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chemeClr val="dk2"/>
                </a:solidFill>
              </a:rPr>
              <a:t>WHO WE ARE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887075" y="1823100"/>
            <a:ext cx="3711900" cy="4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Where do you live?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How long have you been doing Design/UX work?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What part of research/design are you happiest doing (one thing)?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●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What’s something outside of work that takes up a lot of your time?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975" y="1647000"/>
            <a:ext cx="1109685" cy="10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6430453" y="1865450"/>
            <a:ext cx="1373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Shawna Hein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 Lead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975" y="2877808"/>
            <a:ext cx="1109685" cy="107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6430453" y="2897300"/>
            <a:ext cx="1951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Jennifer Strickland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Accessibility 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975" y="4076464"/>
            <a:ext cx="1109685" cy="103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6456700" y="4250025"/>
            <a:ext cx="16188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Layla Soileau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530200" y="5411175"/>
            <a:ext cx="1709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Arthur Green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7975" y="5242398"/>
            <a:ext cx="1109685" cy="103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9743124" y="1804975"/>
            <a:ext cx="1709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Aricka Lewis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650" y="2893521"/>
            <a:ext cx="1109685" cy="107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9743128" y="3065413"/>
            <a:ext cx="1951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Jim Adams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9769375" y="4189550"/>
            <a:ext cx="1709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Riley Orr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9842875" y="5426900"/>
            <a:ext cx="1709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Kevin Sachura</a:t>
            </a:r>
            <a:endParaRPr b="1"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Design/Research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</a:pPr>
            <a:r>
              <a:t/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0649" y="1663948"/>
            <a:ext cx="1109674" cy="103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0650" y="4112225"/>
            <a:ext cx="1109675" cy="10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0650" y="5258100"/>
            <a:ext cx="1109675" cy="101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0650" y="2885125"/>
            <a:ext cx="1109675" cy="107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-419325" y="1217400"/>
            <a:ext cx="7791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5261350" y="6325300"/>
            <a:ext cx="6620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there will probably be 2 more of us soon… I don’t know how they will fit on this slide :)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The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VA.gov’s mission</a:t>
            </a:r>
            <a:endParaRPr/>
          </a:p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  <p:sp>
        <p:nvSpPr>
          <p:cNvPr id="205" name="Google Shape;205;p31"/>
          <p:cNvSpPr txBox="1"/>
          <p:nvPr>
            <p:ph idx="4294967295" type="body"/>
          </p:nvPr>
        </p:nvSpPr>
        <p:spPr>
          <a:xfrm>
            <a:off x="667400" y="1500200"/>
            <a:ext cx="6244800" cy="4884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VA.gov enables veterans to discover, apply for, track, and manage the benefits they’ve earned.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VA.gov aims to be the new home for all veteran-facing, transactional services.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613175" y="680400"/>
            <a:ext cx="10054800" cy="673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we’re serving (and when)</a:t>
            </a:r>
            <a:endParaRPr/>
          </a:p>
        </p:txBody>
      </p:sp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  <p:sp>
        <p:nvSpPr>
          <p:cNvPr id="213" name="Google Shape;213;p32"/>
          <p:cNvSpPr txBox="1"/>
          <p:nvPr>
            <p:ph idx="4294967295" type="body"/>
          </p:nvPr>
        </p:nvSpPr>
        <p:spPr>
          <a:xfrm>
            <a:off x="582525" y="5984275"/>
            <a:ext cx="11199600" cy="5661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/>
              <a:t>Read more here</a:t>
            </a:r>
            <a:r>
              <a:rPr b="1" lang="en-US"/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https://drive.google.com/drive/folders/1f5935fkqM4CeuQqzRk2ifi_ThKQSYFki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50" y="1698800"/>
            <a:ext cx="2836976" cy="394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750" y="1698800"/>
            <a:ext cx="2836974" cy="393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350" y="1698800"/>
            <a:ext cx="2810702" cy="39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0250" y="1698800"/>
            <a:ext cx="2810700" cy="392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Who we work with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609600" y="685800"/>
            <a:ext cx="10058400" cy="601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landscape</a:t>
            </a:r>
            <a:endParaRPr/>
          </a:p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582525" y="322725"/>
            <a:ext cx="6837000" cy="3576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WHO WE WORK WITH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1684425" y="2286000"/>
            <a:ext cx="3810000" cy="38100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4470400" y="2286000"/>
            <a:ext cx="3810000" cy="3810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87BC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3033700" y="3720200"/>
            <a:ext cx="23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Source Sans Pro"/>
                <a:ea typeface="Source Sans Pro"/>
                <a:cs typeface="Source Sans Pro"/>
                <a:sym typeface="Source Sans Pro"/>
              </a:rPr>
              <a:t>VSA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5914650" y="3720200"/>
            <a:ext cx="23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Source Sans Pro"/>
                <a:ea typeface="Source Sans Pro"/>
                <a:cs typeface="Source Sans Pro"/>
                <a:sym typeface="Source Sans Pro"/>
              </a:rPr>
              <a:t>VSP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7851775" y="2643707"/>
            <a:ext cx="2919900" cy="29199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8571075" y="3772459"/>
            <a:ext cx="1772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ource Sans Pro"/>
                <a:ea typeface="Source Sans Pro"/>
                <a:cs typeface="Source Sans Pro"/>
                <a:sym typeface="Source Sans Pro"/>
              </a:rPr>
              <a:t>lots of other contracts...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728225" y="1554300"/>
            <a:ext cx="10620900" cy="1269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5346100" y="1705788"/>
            <a:ext cx="231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Source Sans Pro"/>
                <a:ea typeface="Source Sans Pro"/>
                <a:cs typeface="Source Sans Pro"/>
                <a:sym typeface="Source Sans Pro"/>
              </a:rPr>
              <a:t>DSVA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403400" y="2309800"/>
            <a:ext cx="323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Digital Services @ the VA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2560000" y="4253350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Veteran Services Applications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5344000" y="4253350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Veteran Services Platform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The teams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SP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SP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